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9"/>
  </p:notesMasterIdLst>
  <p:sldIdLst>
    <p:sldId id="256" r:id="rId2"/>
    <p:sldId id="263" r:id="rId3"/>
    <p:sldId id="273" r:id="rId4"/>
    <p:sldId id="274" r:id="rId5"/>
    <p:sldId id="264" r:id="rId6"/>
    <p:sldId id="275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a" initials="D" lastIdx="1" clrIdx="0">
    <p:extLst>
      <p:ext uri="{19B8F6BF-5375-455C-9EA6-DF929625EA0E}">
        <p15:presenceInfo xmlns:p15="http://schemas.microsoft.com/office/powerpoint/2012/main" userId="Dani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A823-79E3-4A26-BCE5-02602DDB4B8C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6CD62-6EC5-4C9F-92B5-C5BBBB3C31A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199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9681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613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2934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572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71083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857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9294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8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935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959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553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761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233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2021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587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91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002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4647-75BC-4B5D-B074-E0733068D44E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55920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80E83DD-2274-4AF3-8F94-0145CAD2B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827" y="1563756"/>
            <a:ext cx="10548730" cy="3339547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Algerian" panose="04020705040A02060702" pitchFamily="82" charset="0"/>
              </a:rPr>
              <a:t>Func’țiile</a:t>
            </a:r>
            <a:r>
              <a:rPr lang="en-US" sz="3600" i="1" dirty="0">
                <a:latin typeface="Algerian" panose="04020705040A02060702" pitchFamily="82" charset="0"/>
              </a:rPr>
              <a:t> </a:t>
            </a:r>
            <a:r>
              <a:rPr lang="en-US" sz="3600" i="1" dirty="0" err="1">
                <a:latin typeface="Algerian" panose="04020705040A02060702" pitchFamily="82" charset="0"/>
              </a:rPr>
              <a:t>trigonometrice</a:t>
            </a:r>
            <a:r>
              <a:rPr lang="en-US" sz="3600" i="1" dirty="0">
                <a:latin typeface="Algerian" panose="04020705040A02060702" pitchFamily="82" charset="0"/>
              </a:rPr>
              <a:t> „sin” </a:t>
            </a:r>
            <a:r>
              <a:rPr lang="en-US" sz="3600" i="1" dirty="0" err="1">
                <a:latin typeface="Algerian" panose="04020705040A02060702" pitchFamily="82" charset="0"/>
              </a:rPr>
              <a:t>și</a:t>
            </a:r>
            <a:r>
              <a:rPr lang="en-US" sz="3600" i="1" dirty="0">
                <a:latin typeface="Algerian" panose="04020705040A02060702" pitchFamily="82" charset="0"/>
              </a:rPr>
              <a:t> „cos”</a:t>
            </a:r>
            <a:br>
              <a:rPr lang="en-US" sz="3600" i="1" dirty="0">
                <a:latin typeface="Algerian" panose="04020705040A02060702" pitchFamily="82" charset="0"/>
              </a:rPr>
            </a:br>
            <a:r>
              <a:rPr lang="en-US" sz="3600" i="1" dirty="0">
                <a:latin typeface="Algerian" panose="04020705040A02060702" pitchFamily="82" charset="0"/>
              </a:rPr>
              <a:t>ale </a:t>
            </a:r>
            <a:r>
              <a:rPr lang="en-US" sz="3600" i="1" dirty="0" err="1">
                <a:latin typeface="Algerian" panose="04020705040A02060702" pitchFamily="82" charset="0"/>
              </a:rPr>
              <a:t>unei</a:t>
            </a:r>
            <a:r>
              <a:rPr lang="en-US" sz="3600" i="1" dirty="0">
                <a:latin typeface="Algerian" panose="04020705040A02060702" pitchFamily="82" charset="0"/>
              </a:rPr>
              <a:t> </a:t>
            </a:r>
            <a:r>
              <a:rPr lang="en-US" sz="3600" i="1" dirty="0" err="1">
                <a:latin typeface="Algerian" panose="04020705040A02060702" pitchFamily="82" charset="0"/>
              </a:rPr>
              <a:t>sume</a:t>
            </a:r>
            <a:r>
              <a:rPr lang="en-US" sz="3600" i="1" dirty="0">
                <a:latin typeface="Algerian" panose="04020705040A02060702" pitchFamily="82" charset="0"/>
              </a:rPr>
              <a:t> </a:t>
            </a:r>
            <a:r>
              <a:rPr lang="en-US" sz="3600" i="1" dirty="0" err="1">
                <a:latin typeface="Algerian" panose="04020705040A02060702" pitchFamily="82" charset="0"/>
              </a:rPr>
              <a:t>șI</a:t>
            </a:r>
            <a:r>
              <a:rPr lang="en-US" sz="3600" i="1" dirty="0">
                <a:latin typeface="Algerian" panose="04020705040A02060702" pitchFamily="82" charset="0"/>
              </a:rPr>
              <a:t> ale </a:t>
            </a:r>
            <a:r>
              <a:rPr lang="en-US" sz="3600" i="1" dirty="0" err="1">
                <a:latin typeface="Algerian" panose="04020705040A02060702" pitchFamily="82" charset="0"/>
              </a:rPr>
              <a:t>unei</a:t>
            </a:r>
            <a:r>
              <a:rPr lang="en-US" sz="3600" i="1" dirty="0">
                <a:latin typeface="Algerian" panose="04020705040A02060702" pitchFamily="82" charset="0"/>
              </a:rPr>
              <a:t> </a:t>
            </a:r>
            <a:r>
              <a:rPr lang="en-US" sz="3600" i="1" dirty="0" err="1">
                <a:latin typeface="Algerian" panose="04020705040A02060702" pitchFamily="82" charset="0"/>
              </a:rPr>
              <a:t>diferențe</a:t>
            </a:r>
            <a:r>
              <a:rPr lang="en-US" sz="3600" i="1" dirty="0">
                <a:latin typeface="Algerian" panose="04020705040A02060702" pitchFamily="82" charset="0"/>
              </a:rPr>
              <a:t>  </a:t>
            </a:r>
            <a:br>
              <a:rPr lang="en-US" sz="3600" i="1" dirty="0">
                <a:latin typeface="Algerian" panose="04020705040A02060702" pitchFamily="82" charset="0"/>
              </a:rPr>
            </a:br>
            <a:r>
              <a:rPr lang="en-US" sz="3600" i="1" dirty="0">
                <a:latin typeface="Algerian" panose="04020705040A02060702" pitchFamily="82" charset="0"/>
              </a:rPr>
              <a:t>de </a:t>
            </a:r>
            <a:r>
              <a:rPr lang="en-US" sz="3600" i="1" dirty="0" err="1">
                <a:latin typeface="Algerian" panose="04020705040A02060702" pitchFamily="82" charset="0"/>
              </a:rPr>
              <a:t>unghiuri</a:t>
            </a:r>
            <a:br>
              <a:rPr lang="en-US" sz="4400" i="1" dirty="0">
                <a:latin typeface="Algerian" panose="04020705040A02060702" pitchFamily="82" charset="0"/>
              </a:rPr>
            </a:br>
            <a:endParaRPr lang="ro-RO" sz="4400" i="1" dirty="0"/>
          </a:p>
        </p:txBody>
      </p:sp>
    </p:spTree>
    <p:extLst>
      <p:ext uri="{BB962C8B-B14F-4D97-AF65-F5344CB8AC3E}">
        <p14:creationId xmlns:p14="http://schemas.microsoft.com/office/powerpoint/2010/main" val="2691106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25909" y="808055"/>
                <a:ext cx="10189094" cy="1961649"/>
              </a:xfrm>
            </p:spPr>
            <p:txBody>
              <a:bodyPr>
                <a:noAutofit/>
              </a:bodyPr>
              <a:lstStyle/>
              <a:p>
                <a:r>
                  <a:rPr lang="en-US" sz="2400" b="1" cap="none" dirty="0"/>
                  <a:t>	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Teorema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b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Pentru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oricare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numere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reale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are loc </a:t>
                </a:r>
                <a:r>
                  <a:rPr lang="en-US" sz="3000" b="1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egalitatea</a:t>
                </a:r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b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0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30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0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</m:d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000" b="1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en-US" sz="24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</a:t>
                </a:r>
                <a:br>
                  <a:rPr lang="en-US" sz="3000" b="1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o-RO" sz="3000" cap="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25909" y="808055"/>
                <a:ext cx="10189094" cy="1961649"/>
              </a:xfrm>
              <a:blipFill>
                <a:blip r:embed="rId3"/>
                <a:stretch>
                  <a:fillRect l="-1376" t="-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802177" y="2769704"/>
                <a:ext cx="11028751" cy="312965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400" b="1" dirty="0"/>
                  <a:t>	</a:t>
                </a:r>
                <a:r>
                  <a:rPr lang="en-US" sz="2400" b="1" dirty="0" err="1"/>
                  <a:t>Consecința</a:t>
                </a:r>
                <a:r>
                  <a:rPr lang="en-US" sz="2400" b="1" dirty="0"/>
                  <a:t> 1: </a:t>
                </a:r>
              </a:p>
              <a:p>
                <a:pPr marL="0" indent="0" algn="just">
                  <a:buNone/>
                </a:pP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Pentru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oricare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real, au loc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relațiile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514350" indent="-514350" algn="just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3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3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e>
                    </m:func>
                  </m:oMath>
                </a14:m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 algn="just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0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3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0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30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3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3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sz="3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0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0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e>
                    </m:func>
                  </m:oMath>
                </a14:m>
                <a:endParaRPr lang="en-US" sz="3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2177" y="2769704"/>
                <a:ext cx="11028751" cy="3129651"/>
              </a:xfrm>
              <a:blipFill>
                <a:blip r:embed="rId4"/>
                <a:stretch>
                  <a:fillRect l="-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62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C9496-86D6-41A3-8D9B-DE91462C4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808383"/>
          </a:xfrm>
        </p:spPr>
        <p:txBody>
          <a:bodyPr/>
          <a:lstStyle/>
          <a:p>
            <a:pPr algn="ctr"/>
            <a:r>
              <a:rPr lang="en-US" dirty="0" err="1"/>
              <a:t>Aplicație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87C3A5-DD16-4C3B-BFD3-6F8792F037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5070" y="1604433"/>
                <a:ext cx="10131425" cy="414701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 se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calculeze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°</m:t>
                        </m:r>
                      </m:e>
                    </m:func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cos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°</m:t>
                        </m:r>
                      </m:e>
                    </m:func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150°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°=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45°−30°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e>
                            </m:rad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e>
                    </m:func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cos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=…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𝑠𝑖𝑛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75°=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𝑠𝑖𝑛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90°−15°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15°=</m:t>
                    </m:r>
                  </m:oMath>
                </a14:m>
                <a:r>
                  <a:rPr lang="en-US" sz="28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</m:ra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  <m:r>
                      <a:rPr lang="en-US" sz="2800" b="0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𝑠𝑖𝑛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=…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°=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..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−..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…</m:t>
                        </m:r>
                      </m:e>
                    </m:func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87C3A5-DD16-4C3B-BFD3-6F8792F037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5070" y="1604433"/>
                <a:ext cx="10131425" cy="4147010"/>
              </a:xfrm>
              <a:blipFill>
                <a:blip r:embed="rId2"/>
                <a:stretch>
                  <a:fillRect l="-1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85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C492D9-ACF1-4489-8670-EC25915CC8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278297"/>
                <a:ext cx="10131425" cy="5512904"/>
              </a:xfrm>
            </p:spPr>
            <p:txBody>
              <a:bodyPr/>
              <a:lstStyle/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Teorema 2</a:t>
                </a:r>
              </a:p>
              <a:p>
                <a:pPr marL="0" indent="0">
                  <a:buNone/>
                </a:pP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Pentru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oricare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au loc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egalitățile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(2)</a:t>
                </a:r>
              </a:p>
              <a:p>
                <a:pPr marL="0" indent="0" algn="ctr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sin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(3)</a:t>
                </a:r>
              </a:p>
              <a:p>
                <a:pPr marL="0" indent="0" algn="ctr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sin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(4)</a:t>
                </a:r>
              </a:p>
              <a:p>
                <a:pPr marL="0" indent="0" algn="ctr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C492D9-ACF1-4489-8670-EC25915CC8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278297"/>
                <a:ext cx="10131425" cy="5512904"/>
              </a:xfr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68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002-D5FC-4DC4-87A6-006CE06FE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Aplicații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D0BB9-C973-488D-8CD1-A218324349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497497"/>
                <a:ext cx="10131425" cy="4293704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Dacă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y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sz="3200" dirty="0"/>
                  <a:t> </a:t>
                </a:r>
                <a:r>
                  <a:rPr lang="en-US" sz="3200" dirty="0" err="1"/>
                  <a:t>și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func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 err="1"/>
                  <a:t>Să</a:t>
                </a:r>
                <a:r>
                  <a:rPr lang="en-US" sz="3200" dirty="0"/>
                  <a:t> se </a:t>
                </a:r>
                <a:r>
                  <a:rPr lang="en-US" sz="3200" dirty="0" err="1"/>
                  <a:t>calculeze</a:t>
                </a:r>
                <a:r>
                  <a:rPr lang="en-US" sz="3200" dirty="0"/>
                  <a:t>: </a:t>
                </a:r>
              </a:p>
              <a:p>
                <a:pPr marL="0" indent="0">
                  <a:buNone/>
                </a:pPr>
                <a:r>
                  <a:rPr lang="en-US" sz="3200" dirty="0"/>
                  <a:t>cos x, sin y, cos(</a:t>
                </a:r>
                <a:r>
                  <a:rPr lang="en-US" sz="3200" dirty="0" err="1"/>
                  <a:t>x+y</a:t>
                </a:r>
                <a:r>
                  <a:rPr lang="en-US" sz="3200" dirty="0"/>
                  <a:t>), cos (x-y), sin (</a:t>
                </a:r>
                <a:r>
                  <a:rPr lang="en-US" sz="3200" dirty="0" err="1"/>
                  <a:t>x+y</a:t>
                </a:r>
                <a:r>
                  <a:rPr lang="en-US" sz="3200" dirty="0"/>
                  <a:t>), sin (x-y).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3D0BB9-C973-488D-8CD1-A21832434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497497"/>
                <a:ext cx="10131425" cy="4293704"/>
              </a:xfrm>
              <a:blipFill>
                <a:blip r:embed="rId2"/>
                <a:stretch>
                  <a:fillRect l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83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4039A-37A8-443E-8330-B92EB8A96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Consecințe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9899D3-97EB-45E9-AA1E-DF98219706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961323"/>
                <a:ext cx="10131425" cy="428707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Dacă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relația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(3) 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teoremei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înlocuim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=2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func>
                              <m:func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(5)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Dacă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relația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a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teoremei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înlocuim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(6)</a:t>
                </a:r>
              </a:p>
              <a:p>
                <a:pPr marL="0" indent="0" algn="ctr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Observație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Folosind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formula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fundamentală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trigonometriei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putem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-1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=1−2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9899D3-97EB-45E9-AA1E-DF98219706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961323"/>
                <a:ext cx="10131425" cy="42870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65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6601-046E-4006-926E-35901B42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TEmă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3A7C08-CB23-491B-BB2E-0B0AC6D638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789043"/>
                <a:ext cx="10131425" cy="400215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Dacă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</m:e>
                    </m:func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calculeze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 a, cos b,  cos(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cos (a-b), sin 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sin (a-b), sin 2a, cos 2b.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Dacă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tg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</m:e>
                    </m:func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calculeze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cos (a-b), sin 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sin (a-b), cos 2a, sin 2b.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3A7C08-CB23-491B-BB2E-0B0AC6D638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789043"/>
                <a:ext cx="10131425" cy="4002157"/>
              </a:xfrm>
              <a:blipFill>
                <a:blip r:embed="rId2"/>
                <a:stretch>
                  <a:fillRect l="-1264" t="-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613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">
  <a:themeElements>
    <a:clrScheme name="Celest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TM03457452[[fn=Ceresc]]</Template>
  <TotalTime>363</TotalTime>
  <Words>330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Cambria Math</vt:lpstr>
      <vt:lpstr>Times New Roman</vt:lpstr>
      <vt:lpstr>Celest</vt:lpstr>
      <vt:lpstr>Func’țiile trigonometrice „sin” și „cos” ale unei sume șI ale unei diferențe   de unghiuri </vt:lpstr>
      <vt:lpstr> Teorema 1:  Pentru oricare numere reale a, b are loc egalitatea:  cos (a-b)=cos a∙cos b+sin a∙sin b                 (1) </vt:lpstr>
      <vt:lpstr>Aplicație:</vt:lpstr>
      <vt:lpstr>PowerPoint Presentation</vt:lpstr>
      <vt:lpstr>Aplicații:</vt:lpstr>
      <vt:lpstr>Consecințe:</vt:lpstr>
      <vt:lpstr>TEmă: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MULȚIMEA NUMERELOR COMPLEXE</dc:title>
  <dc:creator>lgabriel</dc:creator>
  <cp:lastModifiedBy>Daniela</cp:lastModifiedBy>
  <cp:revision>45</cp:revision>
  <dcterms:created xsi:type="dcterms:W3CDTF">2017-12-07T19:40:17Z</dcterms:created>
  <dcterms:modified xsi:type="dcterms:W3CDTF">2020-04-27T15:22:18Z</dcterms:modified>
</cp:coreProperties>
</file>